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6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3E055E-01A7-46B3-A419-BCD4C648FA1D}" type="datetimeFigureOut">
              <a:rPr lang="en-US" smtClean="0"/>
              <a:t>7/2/2010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0C182DF-281C-4A33-A037-BE7BDDA0EF5E}"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3E055E-01A7-46B3-A419-BCD4C648FA1D}" type="datetimeFigureOut">
              <a:rPr lang="en-US" smtClean="0"/>
              <a:t>7/2/2010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182DF-281C-4A33-A037-BE7BDDA0EF5E}" type="slidenum">
              <a:rPr lang="en-GB" smtClean="0"/>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3/35/Thalidomide-2D-skeletal-wavy.sv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571480"/>
            <a:ext cx="7772400" cy="1470025"/>
          </a:xfrm>
          <a:solidFill>
            <a:srgbClr val="00B050"/>
          </a:solidFill>
        </p:spPr>
        <p:txBody>
          <a:bodyPr/>
          <a:lstStyle/>
          <a:p>
            <a:r>
              <a:rPr lang="en-GB" dirty="0" smtClean="0"/>
              <a:t>Thalidomide</a:t>
            </a:r>
            <a:endParaRPr lang="en-GB" dirty="0"/>
          </a:p>
        </p:txBody>
      </p:sp>
      <p:sp>
        <p:nvSpPr>
          <p:cNvPr id="3" name="Subtitle 2"/>
          <p:cNvSpPr>
            <a:spLocks noGrp="1"/>
          </p:cNvSpPr>
          <p:nvPr>
            <p:ph type="subTitle" idx="1"/>
          </p:nvPr>
        </p:nvSpPr>
        <p:spPr>
          <a:xfrm>
            <a:off x="1428728" y="2071678"/>
            <a:ext cx="6400800" cy="685808"/>
          </a:xfrm>
        </p:spPr>
        <p:txBody>
          <a:bodyPr/>
          <a:lstStyle/>
          <a:p>
            <a:r>
              <a:rPr lang="en-GB" dirty="0" smtClean="0">
                <a:solidFill>
                  <a:schemeClr val="tx1"/>
                </a:solidFill>
              </a:rPr>
              <a:t>By CJ Carrington</a:t>
            </a:r>
            <a:endParaRPr lang="en-GB" dirty="0">
              <a:solidFill>
                <a:schemeClr val="tx1"/>
              </a:solidFill>
            </a:endParaRPr>
          </a:p>
        </p:txBody>
      </p:sp>
      <p:pic>
        <p:nvPicPr>
          <p:cNvPr id="12290" name="Picture 2" descr="File:Thalidomide-2D-skeletal-wavy.svg">
            <a:hlinkClick r:id="rId2"/>
          </p:cNvPr>
          <p:cNvPicPr>
            <a:picLocks noChangeAspect="1" noChangeArrowheads="1"/>
          </p:cNvPicPr>
          <p:nvPr/>
        </p:nvPicPr>
        <p:blipFill>
          <a:blip r:embed="rId3" cstate="print"/>
          <a:srcRect/>
          <a:stretch>
            <a:fillRect/>
          </a:stretch>
        </p:blipFill>
        <p:spPr bwMode="auto">
          <a:xfrm>
            <a:off x="714348" y="2428868"/>
            <a:ext cx="7620000" cy="401478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00000"/>
          </a:solidFill>
        </p:spPr>
        <p:txBody>
          <a:bodyPr/>
          <a:lstStyle/>
          <a:p>
            <a:r>
              <a:rPr lang="en-GB" dirty="0" smtClean="0"/>
              <a:t>What is </a:t>
            </a:r>
            <a:r>
              <a:rPr lang="en-GB" dirty="0"/>
              <a:t>T</a:t>
            </a:r>
            <a:r>
              <a:rPr lang="en-GB" dirty="0" smtClean="0"/>
              <a:t>halidomide?</a:t>
            </a:r>
            <a:endParaRPr lang="en-GB" dirty="0"/>
          </a:p>
        </p:txBody>
      </p:sp>
      <p:sp>
        <p:nvSpPr>
          <p:cNvPr id="3" name="Content Placeholder 2"/>
          <p:cNvSpPr>
            <a:spLocks noGrp="1"/>
          </p:cNvSpPr>
          <p:nvPr>
            <p:ph idx="1"/>
          </p:nvPr>
        </p:nvSpPr>
        <p:spPr>
          <a:xfrm>
            <a:off x="428596" y="1428736"/>
            <a:ext cx="8229600" cy="3643338"/>
          </a:xfrm>
        </p:spPr>
        <p:txBody>
          <a:bodyPr>
            <a:normAutofit fontScale="92500" lnSpcReduction="20000"/>
          </a:bodyPr>
          <a:lstStyle/>
          <a:p>
            <a:r>
              <a:rPr lang="en-GB" sz="4700" dirty="0" smtClean="0">
                <a:effectLst>
                  <a:outerShdw blurRad="38100" dist="38100" dir="2700000" algn="tl">
                    <a:srgbClr val="000000">
                      <a:alpha val="43137"/>
                    </a:srgbClr>
                  </a:outerShdw>
                </a:effectLst>
              </a:rPr>
              <a:t>Definition; a </a:t>
            </a:r>
            <a:r>
              <a:rPr lang="en-GB" sz="4700" dirty="0">
                <a:effectLst>
                  <a:outerShdw blurRad="38100" dist="38100" dir="2700000" algn="tl">
                    <a:srgbClr val="000000">
                      <a:alpha val="43137"/>
                    </a:srgbClr>
                  </a:outerShdw>
                </a:effectLst>
              </a:rPr>
              <a:t>sedative and hypnotic drug; withdrawn from sale after discovered to cause severe birth defects because it inhibits </a:t>
            </a:r>
            <a:r>
              <a:rPr lang="en-GB" sz="4700" dirty="0" smtClean="0">
                <a:effectLst>
                  <a:outerShdw blurRad="38100" dist="38100" dir="2700000" algn="tl">
                    <a:srgbClr val="000000">
                      <a:alpha val="43137"/>
                    </a:srgbClr>
                  </a:outerShdw>
                </a:effectLst>
              </a:rPr>
              <a:t>angiogenesis. This was introduced in the late 1950s.</a:t>
            </a:r>
            <a:r>
              <a:rPr lang="en-GB" dirty="0"/>
              <a:t/>
            </a:r>
            <a:br>
              <a:rPr lang="en-GB" dirty="0"/>
            </a:b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en-GB" dirty="0" smtClean="0"/>
              <a:t>This is a simple diagram of the chemical formula of Thalidomide;</a:t>
            </a:r>
            <a:endParaRPr lang="en-GB" dirty="0"/>
          </a:p>
        </p:txBody>
      </p:sp>
      <p:pic>
        <p:nvPicPr>
          <p:cNvPr id="15364" name="Picture 4" descr="http://www.clinicalpharmacology.com/apps/images/structures/001/thalidom.gif"/>
          <p:cNvPicPr>
            <a:picLocks noChangeAspect="1" noChangeArrowheads="1"/>
          </p:cNvPicPr>
          <p:nvPr/>
        </p:nvPicPr>
        <p:blipFill>
          <a:blip r:embed="rId2" cstate="print"/>
          <a:srcRect/>
          <a:stretch>
            <a:fillRect/>
          </a:stretch>
        </p:blipFill>
        <p:spPr bwMode="auto">
          <a:xfrm>
            <a:off x="0" y="1285860"/>
            <a:ext cx="9144000" cy="51435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15364"/>
                                        </p:tgtEl>
                                        <p:attrNameLst>
                                          <p:attrName>style.visibility</p:attrName>
                                        </p:attrNameLst>
                                      </p:cBhvr>
                                      <p:to>
                                        <p:strVal val="visible"/>
                                      </p:to>
                                    </p:set>
                                    <p:anim calcmode="lin" valueType="num">
                                      <p:cBhvr>
                                        <p:cTn id="12" dur="1000" fill="hold"/>
                                        <p:tgtEl>
                                          <p:spTgt spid="15364"/>
                                        </p:tgtEl>
                                        <p:attrNameLst>
                                          <p:attrName>ppt_w</p:attrName>
                                        </p:attrNameLst>
                                      </p:cBhvr>
                                      <p:tavLst>
                                        <p:tav tm="0">
                                          <p:val>
                                            <p:strVal val="#ppt_w*0.70"/>
                                          </p:val>
                                        </p:tav>
                                        <p:tav tm="100000">
                                          <p:val>
                                            <p:strVal val="#ppt_w"/>
                                          </p:val>
                                        </p:tav>
                                      </p:tavLst>
                                    </p:anim>
                                    <p:anim calcmode="lin" valueType="num">
                                      <p:cBhvr>
                                        <p:cTn id="13" dur="1000" fill="hold"/>
                                        <p:tgtEl>
                                          <p:spTgt spid="15364"/>
                                        </p:tgtEl>
                                        <p:attrNameLst>
                                          <p:attrName>ppt_h</p:attrName>
                                        </p:attrNameLst>
                                      </p:cBhvr>
                                      <p:tavLst>
                                        <p:tav tm="0">
                                          <p:val>
                                            <p:strVal val="#ppt_h"/>
                                          </p:val>
                                        </p:tav>
                                        <p:tav tm="100000">
                                          <p:val>
                                            <p:strVal val="#ppt_h"/>
                                          </p:val>
                                        </p:tav>
                                      </p:tavLst>
                                    </p:anim>
                                    <p:animEffect transition="in" filter="fade">
                                      <p:cBhvr>
                                        <p:cTn id="14" dur="1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What is Thalidomide used for?</a:t>
            </a:r>
            <a:endParaRPr lang="en-GB"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lstStyle/>
          <a:p>
            <a:pPr algn="ctr"/>
            <a:r>
              <a:rPr lang="en-GB" dirty="0" smtClean="0">
                <a:effectLst>
                  <a:outerShdw blurRad="38100" dist="38100" dir="2700000" algn="tl">
                    <a:srgbClr val="000000">
                      <a:alpha val="43137"/>
                    </a:srgbClr>
                  </a:outerShdw>
                </a:effectLst>
                <a:latin typeface="Arno Pro Smbd Caption" pitchFamily="18" charset="0"/>
              </a:rPr>
              <a:t>Thalidomide is pronounced as </a:t>
            </a:r>
            <a:r>
              <a:rPr lang="en-GB" dirty="0" err="1" smtClean="0">
                <a:effectLst>
                  <a:outerShdw blurRad="38100" dist="38100" dir="2700000" algn="tl">
                    <a:srgbClr val="000000">
                      <a:alpha val="43137"/>
                    </a:srgbClr>
                  </a:outerShdw>
                </a:effectLst>
                <a:latin typeface="Arno Pro Smbd Caption" pitchFamily="18" charset="0"/>
              </a:rPr>
              <a:t>tha</a:t>
            </a:r>
            <a:r>
              <a:rPr lang="en-GB" dirty="0" smtClean="0">
                <a:effectLst>
                  <a:outerShdw blurRad="38100" dist="38100" dir="2700000" algn="tl">
                    <a:srgbClr val="000000">
                      <a:alpha val="43137"/>
                    </a:srgbClr>
                  </a:outerShdw>
                </a:effectLst>
                <a:latin typeface="Arno Pro Smbd Caption" pitchFamily="18" charset="0"/>
              </a:rPr>
              <a:t>-lid-oh-</a:t>
            </a:r>
            <a:r>
              <a:rPr lang="en-GB" dirty="0" err="1" smtClean="0">
                <a:effectLst>
                  <a:outerShdw blurRad="38100" dist="38100" dir="2700000" algn="tl">
                    <a:srgbClr val="000000">
                      <a:alpha val="43137"/>
                    </a:srgbClr>
                  </a:outerShdw>
                </a:effectLst>
                <a:latin typeface="Arno Pro Smbd Caption" pitchFamily="18" charset="0"/>
              </a:rPr>
              <a:t>mide</a:t>
            </a:r>
            <a:r>
              <a:rPr lang="en-GB" dirty="0" smtClean="0">
                <a:effectLst>
                  <a:outerShdw blurRad="38100" dist="38100" dir="2700000" algn="tl">
                    <a:srgbClr val="000000">
                      <a:alpha val="43137"/>
                    </a:srgbClr>
                  </a:outerShdw>
                </a:effectLst>
                <a:latin typeface="Arno Pro Smbd Caption" pitchFamily="18" charset="0"/>
              </a:rPr>
              <a:t>. It is a type of biological therapy and is now used to treat cancer. Researchers are still looking at how thalidomide works. It affects all sorts of cell processes, including how cells divide and grow. We know that it interferes with chemicals cells use to tell each other to grow</a:t>
            </a:r>
            <a:endParaRPr lang="en-GB" dirty="0">
              <a:effectLst>
                <a:outerShdw blurRad="38100" dist="38100" dir="2700000" algn="tl">
                  <a:srgbClr val="000000">
                    <a:alpha val="43137"/>
                  </a:srgbClr>
                </a:outerShdw>
              </a:effectLst>
              <a:latin typeface="Arno Pro Smbd Captio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500570"/>
            <a:ext cx="8229600" cy="1143000"/>
          </a:xfrm>
        </p:spPr>
        <p:txBody>
          <a:bodyPr/>
          <a:lstStyle/>
          <a:p>
            <a:endParaRPr lang="en-GB" dirty="0"/>
          </a:p>
        </p:txBody>
      </p:sp>
      <p:pic>
        <p:nvPicPr>
          <p:cNvPr id="16386" name="Picture 2" descr="http://www.allthingsbeautiful.com/all_things_beautiful/images/metastasizing_cancer.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5214942" y="0"/>
            <a:ext cx="4214842" cy="2308324"/>
          </a:xfrm>
          <a:prstGeom prst="rect">
            <a:avLst/>
          </a:prstGeom>
          <a:noFill/>
        </p:spPr>
        <p:txBody>
          <a:bodyPr wrap="square" rtlCol="0">
            <a:spAutoFit/>
          </a:bodyPr>
          <a:lstStyle/>
          <a:p>
            <a:r>
              <a:rPr lang="en-GB" sz="4800" dirty="0" smtClean="0">
                <a:solidFill>
                  <a:srgbClr val="92D050"/>
                </a:solidFill>
              </a:rPr>
              <a:t>How does Thalidomide treat Cancer?</a:t>
            </a:r>
            <a:endParaRPr lang="en-GB" sz="4800" dirty="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nodePh="1">
                                  <p:stCondLst>
                                    <p:cond delay="0"/>
                                  </p:stCondLst>
                                  <p:endCondLst>
                                    <p:cond evt="begin" delay="0">
                                      <p:tn val="10"/>
                                    </p:cond>
                                  </p:end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par>
                                <p:cTn id="13" presetID="5" presetClass="entr" presetSubtype="10" fill="hold" nodeType="withEffect">
                                  <p:stCondLst>
                                    <p:cond delay="0"/>
                                  </p:stCondLst>
                                  <p:childTnLst>
                                    <p:set>
                                      <p:cBhvr>
                                        <p:cTn id="14" dur="1" fill="hold">
                                          <p:stCondLst>
                                            <p:cond delay="0"/>
                                          </p:stCondLst>
                                        </p:cTn>
                                        <p:tgtEl>
                                          <p:spTgt spid="16386"/>
                                        </p:tgtEl>
                                        <p:attrNameLst>
                                          <p:attrName>style.visibility</p:attrName>
                                        </p:attrNameLst>
                                      </p:cBhvr>
                                      <p:to>
                                        <p:strVal val="visible"/>
                                      </p:to>
                                    </p:set>
                                    <p:animEffect transition="in" filter="checkerboard(across)">
                                      <p:cBhvr>
                                        <p:cTn id="15"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Answer</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GB" dirty="0" smtClean="0"/>
              <a:t>How thalidomide works in the treatment of cancer is not fully understood. Cancers need to produce a network of new blood vessels in order to grow. Without forming these new blood vessels, cancers cannot grow larger than a pinhead. Researchers hope that thalidomide can stop cancers from developing new blood vessels. This should reduce the cancer’s supply of oxygen and nutrients, which, it is hoped, will cause the tumour to shrink, or at least to stop growing. Drugs that interfere with blood vessel growth in this way are called angiogenesis inhibitors or anti-</a:t>
            </a:r>
            <a:r>
              <a:rPr lang="en-GB" dirty="0" err="1" smtClean="0"/>
              <a:t>angiogenics</a:t>
            </a:r>
            <a:r>
              <a:rPr lang="en-GB" dirty="0" smtClean="0"/>
              <a:t>.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229</Words>
  <Application>Microsoft Office PowerPoint</Application>
  <PresentationFormat>On-screen Show (4:3)</PresentationFormat>
  <Paragraphs>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Thalidomide</vt:lpstr>
      <vt:lpstr>What is Thalidomide?</vt:lpstr>
      <vt:lpstr>This is a simple diagram of the chemical formula of Thalidomide;</vt:lpstr>
      <vt:lpstr>What is Thalidomide used for?</vt:lpstr>
      <vt:lpstr>Slide 5</vt:lpstr>
      <vt:lpstr>The Answer</vt:lpstr>
    </vt:vector>
  </TitlesOfParts>
  <Company>Harris Academy Merton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Thalidomide</dc:title>
  <dc:creator>a</dc:creator>
  <cp:lastModifiedBy>a</cp:lastModifiedBy>
  <cp:revision>4</cp:revision>
  <dcterms:created xsi:type="dcterms:W3CDTF">2010-07-02T08:52:56Z</dcterms:created>
  <dcterms:modified xsi:type="dcterms:W3CDTF">2010-07-02T09:29:03Z</dcterms:modified>
</cp:coreProperties>
</file>